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2016-11-10</a:t>
            </a:fld>
            <a:endParaRPr lang="sv-S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2016-11-10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2016-11-10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2016-11-10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7BD319-C441-4740-BDB2-35E25C52CCE7}" type="datetimeFigureOut">
              <a:rPr lang="sv-SE" smtClean="0"/>
              <a:t>2016-11-10</a:t>
            </a:fld>
            <a:endParaRPr lang="sv-S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konomifakta.se/Fakta/Ekonomi/Tillvaxt/Sverige-i-valstandsliga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lobalis.se/Statistik/BNP-per-invaanar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hdr.undp.org/en/dat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ric.org/sv/ekonomisk-och-social-utveckling/%202585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400" dirty="0"/>
              <a:t>Hur kan man mäta välstånd?</a:t>
            </a:r>
          </a:p>
        </p:txBody>
      </p:sp>
      <p:sp>
        <p:nvSpPr>
          <p:cNvPr id="3" name="Underrubri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dirty="0" smtClean="0"/>
              <a:t>Världens rika länder kallas för i-länder (industri)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dirty="0" smtClean="0"/>
              <a:t>Världens fattigaste länder är u-länder (utveckling)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dirty="0" smtClean="0"/>
              <a:t>Större skillnad mellan u-länder sinsemellan än i i-länder.  Vissa u-länder har kommit längre i sin industriella , sociala och ekonomiska utveckling.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sv-SE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dirty="0" smtClean="0"/>
              <a:t>För att ge en sannare bild av hur förhållandena är, har det gjorts indelningar av världens länder.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0419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sv-SE" sz="3200" dirty="0" smtClean="0"/>
              <a:t>BNI – Världsbankens indelning av länder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Baseras på länders bruttonationalinkomst (BNI) dvs det sammanlagda värdet av alla inkomster i ett land under ett år. </a:t>
            </a:r>
            <a:endParaRPr lang="sv-SE" dirty="0"/>
          </a:p>
          <a:p>
            <a:r>
              <a:rPr lang="sv-SE" dirty="0" smtClean="0"/>
              <a:t>Indelningen utgår BNI per capita = BNI delat på antal invånare i landet.</a:t>
            </a:r>
          </a:p>
          <a:p>
            <a:r>
              <a:rPr lang="sv-SE" dirty="0" smtClean="0"/>
              <a:t>Länderna delas in i fyra grupper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- höginkomstländer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- högre medelinkomstländer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- lägre medelinkomstländer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- låginkomstländer</a:t>
            </a:r>
          </a:p>
          <a:p>
            <a:r>
              <a:rPr lang="sv-SE" dirty="0" smtClean="0">
                <a:hlinkClick r:id="rId2"/>
              </a:rPr>
              <a:t>Ekonomifakta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668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 smtClean="0"/>
              <a:t>BNP - Bruttonationalprodukt</a:t>
            </a:r>
            <a:endParaRPr lang="sv-SE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Värdet på alla varor och tjänster som produceras inom ett lands </a:t>
            </a:r>
            <a:r>
              <a:rPr lang="sv-SE" b="1" dirty="0"/>
              <a:t>geografiska</a:t>
            </a:r>
            <a:r>
              <a:rPr lang="sv-SE" dirty="0"/>
              <a:t> </a:t>
            </a:r>
            <a:r>
              <a:rPr lang="sv-SE" b="1" dirty="0"/>
              <a:t>gränser</a:t>
            </a:r>
            <a:r>
              <a:rPr lang="sv-SE" dirty="0"/>
              <a:t>. Här ingår utländskt ägda företag som producerar i Sverige, men inte inhemska företag som producerar </a:t>
            </a:r>
            <a:r>
              <a:rPr lang="sv-SE" dirty="0" smtClean="0"/>
              <a:t>utomlands</a:t>
            </a:r>
          </a:p>
          <a:p>
            <a:r>
              <a:rPr lang="sv-SE" b="1" dirty="0"/>
              <a:t>BNP per capita</a:t>
            </a:r>
            <a:r>
              <a:rPr lang="sv-SE" dirty="0"/>
              <a:t>: Ett lands BNP delat på antalet invånare i landet. Detta ger oss en bild av hur mycket som produceras per person, och därmed hur rika människorna i landet är i genomsnitt</a:t>
            </a:r>
            <a:r>
              <a:rPr lang="sv-SE" dirty="0" smtClean="0"/>
              <a:t>.</a:t>
            </a:r>
          </a:p>
          <a:p>
            <a:r>
              <a:rPr lang="sv-SE" dirty="0" smtClean="0">
                <a:hlinkClick r:id="rId2"/>
              </a:rPr>
              <a:t>Statistik BNP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3804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sv-SE" sz="3200" dirty="0" smtClean="0"/>
              <a:t>HDI - </a:t>
            </a:r>
            <a:r>
              <a:rPr lang="sv-SE" sz="3200" dirty="0" err="1" smtClean="0"/>
              <a:t>FN.s</a:t>
            </a:r>
            <a:r>
              <a:rPr lang="sv-SE" sz="3200" dirty="0" smtClean="0"/>
              <a:t> indelning av länder    </a:t>
            </a:r>
            <a:r>
              <a:rPr lang="sv-SE" sz="3200" dirty="0" smtClean="0">
                <a:hlinkClick r:id="rId2"/>
              </a:rPr>
              <a:t>LÄNK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r>
              <a:rPr lang="sv-SE" dirty="0" smtClean="0"/>
              <a:t>HDI – (Human </a:t>
            </a:r>
            <a:r>
              <a:rPr lang="sv-SE" dirty="0" err="1" smtClean="0"/>
              <a:t>Development</a:t>
            </a:r>
            <a:r>
              <a:rPr lang="sv-SE" dirty="0" smtClean="0"/>
              <a:t> Index) beskriver ”välfärden” i ett land</a:t>
            </a:r>
          </a:p>
          <a:p>
            <a:r>
              <a:rPr lang="sv-SE" dirty="0" smtClean="0"/>
              <a:t>Beräknas med hjälp av 3 </a:t>
            </a:r>
            <a:r>
              <a:rPr lang="sv-SE" dirty="0" err="1" smtClean="0"/>
              <a:t>st</a:t>
            </a:r>
            <a:r>
              <a:rPr lang="sv-SE" dirty="0" smtClean="0"/>
              <a:t> faktorer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Förväntad livslängd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Utbildningsnivå (% som går i </a:t>
            </a:r>
            <a:r>
              <a:rPr lang="sv-SE" dirty="0" err="1" smtClean="0"/>
              <a:t>skolan+högre</a:t>
            </a:r>
            <a:r>
              <a:rPr lang="sv-SE" dirty="0" smtClean="0"/>
              <a:t> </a:t>
            </a:r>
            <a:r>
              <a:rPr lang="sv-SE" dirty="0" err="1" smtClean="0"/>
              <a:t>utb</a:t>
            </a:r>
            <a:r>
              <a:rPr lang="sv-SE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Levnadsstandard (BNI/capita)</a:t>
            </a:r>
            <a:endParaRPr lang="sv-SE" dirty="0"/>
          </a:p>
          <a:p>
            <a:r>
              <a:rPr lang="sv-SE" dirty="0" smtClean="0"/>
              <a:t>Räknas från en </a:t>
            </a:r>
            <a:r>
              <a:rPr lang="sv-SE" dirty="0" smtClean="0"/>
              <a:t>skala </a:t>
            </a:r>
            <a:r>
              <a:rPr lang="sv-SE" dirty="0" smtClean="0"/>
              <a:t>från 0 till </a:t>
            </a:r>
            <a:r>
              <a:rPr lang="sv-SE" dirty="0" smtClean="0"/>
              <a:t>1</a:t>
            </a:r>
            <a:endParaRPr lang="sv-SE" dirty="0" smtClean="0"/>
          </a:p>
          <a:p>
            <a:r>
              <a:rPr lang="sv-SE" dirty="0"/>
              <a:t>Länderna delas in i </a:t>
            </a:r>
            <a:r>
              <a:rPr lang="sv-SE" dirty="0" smtClean="0"/>
              <a:t>3 </a:t>
            </a:r>
            <a:r>
              <a:rPr lang="sv-SE" dirty="0" err="1" smtClean="0"/>
              <a:t>st</a:t>
            </a:r>
            <a:r>
              <a:rPr lang="sv-SE" dirty="0" smtClean="0"/>
              <a:t> grupper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Hög mänsklig utveckling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Medelhög mänsklig utveckling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Låg mänsklig utveckling</a:t>
            </a:r>
          </a:p>
          <a:p>
            <a:pPr marL="514350" indent="-514350">
              <a:buFont typeface="+mj-lt"/>
              <a:buAutoNum type="arabicPeriod"/>
            </a:pPr>
            <a:endParaRPr lang="sv-SE" dirty="0" smtClean="0"/>
          </a:p>
          <a:p>
            <a:pPr marL="514350" indent="-514350">
              <a:buFont typeface="+mj-lt"/>
              <a:buAutoNum type="arabicPeriod"/>
            </a:pPr>
            <a:endParaRPr lang="sv-SE" dirty="0"/>
          </a:p>
          <a:p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endParaRPr lang="sv-SE" dirty="0" smtClean="0"/>
          </a:p>
          <a:p>
            <a:pPr marL="514350" indent="-514350">
              <a:buFont typeface="+mj-lt"/>
              <a:buAutoNum type="arabicPeriod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4658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04056"/>
          </a:xfrm>
        </p:spPr>
        <p:txBody>
          <a:bodyPr>
            <a:normAutofit/>
          </a:bodyPr>
          <a:lstStyle/>
          <a:p>
            <a:r>
              <a:rPr lang="sv-SE" sz="2800" dirty="0" smtClean="0">
                <a:hlinkClick r:id="rId2"/>
              </a:rPr>
              <a:t>MUL</a:t>
            </a:r>
            <a:r>
              <a:rPr lang="sv-SE" sz="2800" dirty="0" smtClean="0"/>
              <a:t>-länder – </a:t>
            </a:r>
            <a:r>
              <a:rPr lang="sv-SE" sz="2800" dirty="0" err="1" smtClean="0"/>
              <a:t>FN.s</a:t>
            </a:r>
            <a:r>
              <a:rPr lang="sv-SE" sz="2800" dirty="0" smtClean="0"/>
              <a:t> mått på de minst utvecklade länderna</a:t>
            </a:r>
            <a:endParaRPr lang="sv-SE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r>
              <a:rPr lang="sv-SE" dirty="0"/>
              <a:t>E</a:t>
            </a:r>
            <a:r>
              <a:rPr lang="sv-SE" dirty="0" smtClean="0"/>
              <a:t>xtrem </a:t>
            </a:r>
            <a:r>
              <a:rPr lang="sv-SE" dirty="0"/>
              <a:t>fattigdom, svaga ekonomiska strukturer, bristande tillväxt och strukturella problem </a:t>
            </a:r>
            <a:endParaRPr lang="sv-SE" dirty="0" smtClean="0"/>
          </a:p>
          <a:p>
            <a:r>
              <a:rPr lang="sv-SE" dirty="0" smtClean="0"/>
              <a:t>48 </a:t>
            </a:r>
            <a:r>
              <a:rPr lang="sv-SE" dirty="0" err="1" smtClean="0"/>
              <a:t>st</a:t>
            </a:r>
            <a:r>
              <a:rPr lang="sv-SE" dirty="0" smtClean="0"/>
              <a:t> länder på listan idag</a:t>
            </a:r>
            <a:r>
              <a:rPr lang="sv-SE" dirty="0"/>
              <a:t> </a:t>
            </a:r>
            <a:r>
              <a:rPr lang="sv-SE" dirty="0" smtClean="0"/>
              <a:t>varav 33 </a:t>
            </a:r>
            <a:r>
              <a:rPr lang="sv-SE" dirty="0" err="1" smtClean="0"/>
              <a:t>st</a:t>
            </a:r>
            <a:r>
              <a:rPr lang="sv-SE" dirty="0" smtClean="0"/>
              <a:t> av </a:t>
            </a:r>
            <a:r>
              <a:rPr lang="sv-SE" dirty="0"/>
              <a:t>länderna finns i Afrika, 14 </a:t>
            </a:r>
            <a:r>
              <a:rPr lang="sv-SE" dirty="0" err="1" smtClean="0"/>
              <a:t>st</a:t>
            </a:r>
            <a:r>
              <a:rPr lang="sv-SE" dirty="0" smtClean="0"/>
              <a:t> i </a:t>
            </a:r>
            <a:r>
              <a:rPr lang="sv-SE" dirty="0"/>
              <a:t>Asien och Stillahavsområdet och ett i Latinamerika. </a:t>
            </a:r>
            <a:endParaRPr lang="sv-SE" dirty="0" smtClean="0"/>
          </a:p>
          <a:p>
            <a:r>
              <a:rPr lang="sv-SE" dirty="0" smtClean="0"/>
              <a:t>Följande kriterier gäller;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Medelinkomst mindre än 9.900 USD per person och år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Låg mänsklig utveckling (låg läskunnighet, lite mat)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Stor sårbarhet vad gäller ekonomi, näringsliv och handel samt vid </a:t>
            </a:r>
            <a:r>
              <a:rPr lang="sv-SE" dirty="0" err="1" smtClean="0"/>
              <a:t>naturkatstrofer</a:t>
            </a:r>
            <a:r>
              <a:rPr lang="sv-SE" dirty="0" smtClean="0"/>
              <a:t>.</a:t>
            </a:r>
          </a:p>
          <a:p>
            <a:r>
              <a:rPr lang="sv-SE" dirty="0" smtClean="0"/>
              <a:t>Stöd: bistånd, avskrivning av skuld</a:t>
            </a:r>
            <a:r>
              <a:rPr lang="sv-SE" smtClean="0"/>
              <a:t>, bra avtal etc.</a:t>
            </a:r>
            <a:endParaRPr lang="sv-SE" dirty="0" smtClean="0"/>
          </a:p>
          <a:p>
            <a:pPr marL="514350" indent="-514350">
              <a:buFont typeface="+mj-lt"/>
              <a:buAutoNum type="arabicPeriod"/>
            </a:pPr>
            <a:endParaRPr lang="sv-SE" dirty="0" smtClean="0"/>
          </a:p>
          <a:p>
            <a:pPr marL="514350" indent="-514350">
              <a:buFont typeface="+mj-lt"/>
              <a:buAutoNum type="arabicPeriod"/>
            </a:pPr>
            <a:endParaRPr lang="sv-SE" dirty="0" smtClean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73680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öde">
  <a:themeElements>
    <a:clrScheme name="Flöd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öde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öd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214</TotalTime>
  <Words>298</Words>
  <Application>Microsoft Office PowerPoint</Application>
  <PresentationFormat>Bildspel på skärmen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Flöde</vt:lpstr>
      <vt:lpstr>Hur kan man mäta välstånd?</vt:lpstr>
      <vt:lpstr>BNI – Världsbankens indelning av länder</vt:lpstr>
      <vt:lpstr>BNP - Bruttonationalprodukt</vt:lpstr>
      <vt:lpstr>HDI - FN.s indelning av länder    LÄNK </vt:lpstr>
      <vt:lpstr>MUL-länder – FN.s mått på de minst utvecklade länderna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Hur kan man mäta välstånd?</dc:title>
  <dc:creator>Hans Malmqvist</dc:creator>
  <cp:lastModifiedBy>Hans Malmqvist</cp:lastModifiedBy>
  <cp:revision>12</cp:revision>
  <dcterms:created xsi:type="dcterms:W3CDTF">2016-10-28T09:44:45Z</dcterms:created>
  <dcterms:modified xsi:type="dcterms:W3CDTF">2016-11-10T11:40:46Z</dcterms:modified>
</cp:coreProperties>
</file>